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DEC540-3EED-6831-4042-93B06081B46F}" v="464" dt="2022-08-26T07:56:43.182"/>
    <p1510:client id="{DF590AD6-C6DB-F83A-74BD-DF42710B6F4E}" v="33" dt="2022-08-26T13:00:46.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52"/>
    <p:restoredTop sz="94761"/>
  </p:normalViewPr>
  <p:slideViewPr>
    <p:cSldViewPr snapToGrid="0" snapToObjects="1">
      <p:cViewPr varScale="1">
        <p:scale>
          <a:sx n="78" d="100"/>
          <a:sy n="78" d="100"/>
        </p:scale>
        <p:origin x="41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6255-0687-CB46-B4FB-90D2D6EB435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6F5974D-6F0C-0E41-AE03-9FD8F684E1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236C42F-FA48-E948-95DB-9B4D53ABEB72}"/>
              </a:ext>
            </a:extLst>
          </p:cNvPr>
          <p:cNvSpPr>
            <a:spLocks noGrp="1"/>
          </p:cNvSpPr>
          <p:nvPr>
            <p:ph type="dt" sz="half" idx="10"/>
          </p:nvPr>
        </p:nvSpPr>
        <p:spPr/>
        <p:txBody>
          <a:bodyPr/>
          <a:lstStyle/>
          <a:p>
            <a:fld id="{AFA437F7-FFA7-514C-AE73-79E8EAE0A02C}" type="datetimeFigureOut">
              <a:rPr lang="en-US" smtClean="0"/>
              <a:t>8/26/2022</a:t>
            </a:fld>
            <a:endParaRPr lang="en-US"/>
          </a:p>
        </p:txBody>
      </p:sp>
      <p:sp>
        <p:nvSpPr>
          <p:cNvPr id="5" name="Footer Placeholder 4">
            <a:extLst>
              <a:ext uri="{FF2B5EF4-FFF2-40B4-BE49-F238E27FC236}">
                <a16:creationId xmlns:a16="http://schemas.microsoft.com/office/drawing/2014/main" id="{CA01FAC6-25AD-0246-A701-9654DBC60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3E098-03E5-0C49-90DA-2D1E55EEEDD8}"/>
              </a:ext>
            </a:extLst>
          </p:cNvPr>
          <p:cNvSpPr>
            <a:spLocks noGrp="1"/>
          </p:cNvSpPr>
          <p:nvPr>
            <p:ph type="sldNum" sz="quarter" idx="12"/>
          </p:nvPr>
        </p:nvSpPr>
        <p:spPr/>
        <p:txBody>
          <a:bodyPr/>
          <a:lstStyle/>
          <a:p>
            <a:fld id="{78D9BC0E-8A43-9946-98BA-D39197606C4F}" type="slidenum">
              <a:rPr lang="en-US" smtClean="0"/>
              <a:t>‹#›</a:t>
            </a:fld>
            <a:endParaRPr lang="en-US"/>
          </a:p>
        </p:txBody>
      </p:sp>
    </p:spTree>
    <p:extLst>
      <p:ext uri="{BB962C8B-B14F-4D97-AF65-F5344CB8AC3E}">
        <p14:creationId xmlns:p14="http://schemas.microsoft.com/office/powerpoint/2010/main" val="202622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C8998-D816-DE47-AC23-F17FC353A0F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C40FE25-7898-9945-9131-5F9AE6EE151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C85B8F-324E-AF42-AA11-541E69A1A1BF}"/>
              </a:ext>
            </a:extLst>
          </p:cNvPr>
          <p:cNvSpPr>
            <a:spLocks noGrp="1"/>
          </p:cNvSpPr>
          <p:nvPr>
            <p:ph type="dt" sz="half" idx="10"/>
          </p:nvPr>
        </p:nvSpPr>
        <p:spPr/>
        <p:txBody>
          <a:bodyPr/>
          <a:lstStyle/>
          <a:p>
            <a:fld id="{AFA437F7-FFA7-514C-AE73-79E8EAE0A02C}" type="datetimeFigureOut">
              <a:rPr lang="en-US" smtClean="0"/>
              <a:t>8/26/2022</a:t>
            </a:fld>
            <a:endParaRPr lang="en-US"/>
          </a:p>
        </p:txBody>
      </p:sp>
      <p:sp>
        <p:nvSpPr>
          <p:cNvPr id="5" name="Footer Placeholder 4">
            <a:extLst>
              <a:ext uri="{FF2B5EF4-FFF2-40B4-BE49-F238E27FC236}">
                <a16:creationId xmlns:a16="http://schemas.microsoft.com/office/drawing/2014/main" id="{9D167957-E0E4-9E43-8980-01E117D83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783EE-FE53-0648-BA44-A02F93FFF0A2}"/>
              </a:ext>
            </a:extLst>
          </p:cNvPr>
          <p:cNvSpPr>
            <a:spLocks noGrp="1"/>
          </p:cNvSpPr>
          <p:nvPr>
            <p:ph type="sldNum" sz="quarter" idx="12"/>
          </p:nvPr>
        </p:nvSpPr>
        <p:spPr/>
        <p:txBody>
          <a:bodyPr/>
          <a:lstStyle/>
          <a:p>
            <a:fld id="{78D9BC0E-8A43-9946-98BA-D39197606C4F}" type="slidenum">
              <a:rPr lang="en-US" smtClean="0"/>
              <a:t>‹#›</a:t>
            </a:fld>
            <a:endParaRPr lang="en-US"/>
          </a:p>
        </p:txBody>
      </p:sp>
    </p:spTree>
    <p:extLst>
      <p:ext uri="{BB962C8B-B14F-4D97-AF65-F5344CB8AC3E}">
        <p14:creationId xmlns:p14="http://schemas.microsoft.com/office/powerpoint/2010/main" val="276039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00DEE0-A109-4249-AE69-54CF5F9D6F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6CCD47-E9BB-914A-A5E6-ADA0AA59D6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1B223C-216D-0A47-ABE9-73EF6E3656BD}"/>
              </a:ext>
            </a:extLst>
          </p:cNvPr>
          <p:cNvSpPr>
            <a:spLocks noGrp="1"/>
          </p:cNvSpPr>
          <p:nvPr>
            <p:ph type="dt" sz="half" idx="10"/>
          </p:nvPr>
        </p:nvSpPr>
        <p:spPr/>
        <p:txBody>
          <a:bodyPr/>
          <a:lstStyle/>
          <a:p>
            <a:fld id="{AFA437F7-FFA7-514C-AE73-79E8EAE0A02C}" type="datetimeFigureOut">
              <a:rPr lang="en-US" smtClean="0"/>
              <a:t>8/26/2022</a:t>
            </a:fld>
            <a:endParaRPr lang="en-US"/>
          </a:p>
        </p:txBody>
      </p:sp>
      <p:sp>
        <p:nvSpPr>
          <p:cNvPr id="5" name="Footer Placeholder 4">
            <a:extLst>
              <a:ext uri="{FF2B5EF4-FFF2-40B4-BE49-F238E27FC236}">
                <a16:creationId xmlns:a16="http://schemas.microsoft.com/office/drawing/2014/main" id="{04D48B6B-1709-BA4A-9CE3-2723E09C5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A1136-1724-9A4D-9281-372CC86DB24C}"/>
              </a:ext>
            </a:extLst>
          </p:cNvPr>
          <p:cNvSpPr>
            <a:spLocks noGrp="1"/>
          </p:cNvSpPr>
          <p:nvPr>
            <p:ph type="sldNum" sz="quarter" idx="12"/>
          </p:nvPr>
        </p:nvSpPr>
        <p:spPr/>
        <p:txBody>
          <a:bodyPr/>
          <a:lstStyle/>
          <a:p>
            <a:fld id="{78D9BC0E-8A43-9946-98BA-D39197606C4F}" type="slidenum">
              <a:rPr lang="en-US" smtClean="0"/>
              <a:t>‹#›</a:t>
            </a:fld>
            <a:endParaRPr lang="en-US"/>
          </a:p>
        </p:txBody>
      </p:sp>
    </p:spTree>
    <p:extLst>
      <p:ext uri="{BB962C8B-B14F-4D97-AF65-F5344CB8AC3E}">
        <p14:creationId xmlns:p14="http://schemas.microsoft.com/office/powerpoint/2010/main" val="129703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AF5E-BE7F-854B-892C-935C5A7D73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1EFAD7A-0D77-0F43-A17C-5981197B9E2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A419CC-9D00-6C4A-855C-6141F7ED1B33}"/>
              </a:ext>
            </a:extLst>
          </p:cNvPr>
          <p:cNvSpPr>
            <a:spLocks noGrp="1"/>
          </p:cNvSpPr>
          <p:nvPr>
            <p:ph type="dt" sz="half" idx="10"/>
          </p:nvPr>
        </p:nvSpPr>
        <p:spPr/>
        <p:txBody>
          <a:bodyPr/>
          <a:lstStyle/>
          <a:p>
            <a:fld id="{AFA437F7-FFA7-514C-AE73-79E8EAE0A02C}" type="datetimeFigureOut">
              <a:rPr lang="en-US" smtClean="0"/>
              <a:t>8/26/2022</a:t>
            </a:fld>
            <a:endParaRPr lang="en-US"/>
          </a:p>
        </p:txBody>
      </p:sp>
      <p:sp>
        <p:nvSpPr>
          <p:cNvPr id="5" name="Footer Placeholder 4">
            <a:extLst>
              <a:ext uri="{FF2B5EF4-FFF2-40B4-BE49-F238E27FC236}">
                <a16:creationId xmlns:a16="http://schemas.microsoft.com/office/drawing/2014/main" id="{7181E7C9-E0BD-2542-A02E-821E501EE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34286-52CE-7F41-BAE7-0EE60E1D40C7}"/>
              </a:ext>
            </a:extLst>
          </p:cNvPr>
          <p:cNvSpPr>
            <a:spLocks noGrp="1"/>
          </p:cNvSpPr>
          <p:nvPr>
            <p:ph type="sldNum" sz="quarter" idx="12"/>
          </p:nvPr>
        </p:nvSpPr>
        <p:spPr/>
        <p:txBody>
          <a:bodyPr/>
          <a:lstStyle/>
          <a:p>
            <a:fld id="{78D9BC0E-8A43-9946-98BA-D39197606C4F}" type="slidenum">
              <a:rPr lang="en-US" smtClean="0"/>
              <a:t>‹#›</a:t>
            </a:fld>
            <a:endParaRPr lang="en-US"/>
          </a:p>
        </p:txBody>
      </p:sp>
    </p:spTree>
    <p:extLst>
      <p:ext uri="{BB962C8B-B14F-4D97-AF65-F5344CB8AC3E}">
        <p14:creationId xmlns:p14="http://schemas.microsoft.com/office/powerpoint/2010/main" val="294148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02CD-4346-0E44-941D-9E87EEACAF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63F2ABA-0EEB-6249-81A2-3816CD686C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68E0E8-EE15-E943-A149-90F98912531A}"/>
              </a:ext>
            </a:extLst>
          </p:cNvPr>
          <p:cNvSpPr>
            <a:spLocks noGrp="1"/>
          </p:cNvSpPr>
          <p:nvPr>
            <p:ph type="dt" sz="half" idx="10"/>
          </p:nvPr>
        </p:nvSpPr>
        <p:spPr/>
        <p:txBody>
          <a:bodyPr/>
          <a:lstStyle/>
          <a:p>
            <a:fld id="{AFA437F7-FFA7-514C-AE73-79E8EAE0A02C}" type="datetimeFigureOut">
              <a:rPr lang="en-US" smtClean="0"/>
              <a:t>8/26/2022</a:t>
            </a:fld>
            <a:endParaRPr lang="en-US"/>
          </a:p>
        </p:txBody>
      </p:sp>
      <p:sp>
        <p:nvSpPr>
          <p:cNvPr id="5" name="Footer Placeholder 4">
            <a:extLst>
              <a:ext uri="{FF2B5EF4-FFF2-40B4-BE49-F238E27FC236}">
                <a16:creationId xmlns:a16="http://schemas.microsoft.com/office/drawing/2014/main" id="{8D839775-1A4F-3E4A-B5EE-B124A57F3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1E80E-149F-EE4B-98EA-878237113E82}"/>
              </a:ext>
            </a:extLst>
          </p:cNvPr>
          <p:cNvSpPr>
            <a:spLocks noGrp="1"/>
          </p:cNvSpPr>
          <p:nvPr>
            <p:ph type="sldNum" sz="quarter" idx="12"/>
          </p:nvPr>
        </p:nvSpPr>
        <p:spPr/>
        <p:txBody>
          <a:bodyPr/>
          <a:lstStyle/>
          <a:p>
            <a:fld id="{78D9BC0E-8A43-9946-98BA-D39197606C4F}" type="slidenum">
              <a:rPr lang="en-US" smtClean="0"/>
              <a:t>‹#›</a:t>
            </a:fld>
            <a:endParaRPr lang="en-US"/>
          </a:p>
        </p:txBody>
      </p:sp>
    </p:spTree>
    <p:extLst>
      <p:ext uri="{BB962C8B-B14F-4D97-AF65-F5344CB8AC3E}">
        <p14:creationId xmlns:p14="http://schemas.microsoft.com/office/powerpoint/2010/main" val="295082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D14B-83D3-634A-8500-E71C0591CB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8BD44C6-DDB2-A047-A7DA-5232F1C79B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51EFCE6-CAC1-524F-8D08-CE2AFE605F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8D5CBD4-D7F6-634F-8BAE-8CAF413B4E39}"/>
              </a:ext>
            </a:extLst>
          </p:cNvPr>
          <p:cNvSpPr>
            <a:spLocks noGrp="1"/>
          </p:cNvSpPr>
          <p:nvPr>
            <p:ph type="dt" sz="half" idx="10"/>
          </p:nvPr>
        </p:nvSpPr>
        <p:spPr/>
        <p:txBody>
          <a:bodyPr/>
          <a:lstStyle/>
          <a:p>
            <a:fld id="{AFA437F7-FFA7-514C-AE73-79E8EAE0A02C}" type="datetimeFigureOut">
              <a:rPr lang="en-US" smtClean="0"/>
              <a:t>8/26/2022</a:t>
            </a:fld>
            <a:endParaRPr lang="en-US"/>
          </a:p>
        </p:txBody>
      </p:sp>
      <p:sp>
        <p:nvSpPr>
          <p:cNvPr id="6" name="Footer Placeholder 5">
            <a:extLst>
              <a:ext uri="{FF2B5EF4-FFF2-40B4-BE49-F238E27FC236}">
                <a16:creationId xmlns:a16="http://schemas.microsoft.com/office/drawing/2014/main" id="{5BF3F686-B171-5D44-8717-ED5438DEF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636E7-7ACA-2640-9B2F-4EB27D63CAD4}"/>
              </a:ext>
            </a:extLst>
          </p:cNvPr>
          <p:cNvSpPr>
            <a:spLocks noGrp="1"/>
          </p:cNvSpPr>
          <p:nvPr>
            <p:ph type="sldNum" sz="quarter" idx="12"/>
          </p:nvPr>
        </p:nvSpPr>
        <p:spPr/>
        <p:txBody>
          <a:bodyPr/>
          <a:lstStyle/>
          <a:p>
            <a:fld id="{78D9BC0E-8A43-9946-98BA-D39197606C4F}" type="slidenum">
              <a:rPr lang="en-US" smtClean="0"/>
              <a:t>‹#›</a:t>
            </a:fld>
            <a:endParaRPr lang="en-US"/>
          </a:p>
        </p:txBody>
      </p:sp>
    </p:spTree>
    <p:extLst>
      <p:ext uri="{BB962C8B-B14F-4D97-AF65-F5344CB8AC3E}">
        <p14:creationId xmlns:p14="http://schemas.microsoft.com/office/powerpoint/2010/main" val="291662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8F02-3B2D-F048-865F-1CF88000F8D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EB8F6B-5944-ED4B-B6D4-F710A679FD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88C5E0-47B2-9C41-AB63-AB02F995C8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21CC4E7-A28E-9D49-A6CC-5DCD0AE22E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0299765-6983-5740-A422-E7318A5C87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8F7B709-4FBE-9941-8AE5-56110FF39A01}"/>
              </a:ext>
            </a:extLst>
          </p:cNvPr>
          <p:cNvSpPr>
            <a:spLocks noGrp="1"/>
          </p:cNvSpPr>
          <p:nvPr>
            <p:ph type="dt" sz="half" idx="10"/>
          </p:nvPr>
        </p:nvSpPr>
        <p:spPr/>
        <p:txBody>
          <a:bodyPr/>
          <a:lstStyle/>
          <a:p>
            <a:fld id="{AFA437F7-FFA7-514C-AE73-79E8EAE0A02C}" type="datetimeFigureOut">
              <a:rPr lang="en-US" smtClean="0"/>
              <a:t>8/26/2022</a:t>
            </a:fld>
            <a:endParaRPr lang="en-US"/>
          </a:p>
        </p:txBody>
      </p:sp>
      <p:sp>
        <p:nvSpPr>
          <p:cNvPr id="8" name="Footer Placeholder 7">
            <a:extLst>
              <a:ext uri="{FF2B5EF4-FFF2-40B4-BE49-F238E27FC236}">
                <a16:creationId xmlns:a16="http://schemas.microsoft.com/office/drawing/2014/main" id="{9B2094A6-6BE4-424B-B2E9-72FFEDFFCE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B403E4-9CF2-1045-964B-69DE15B80D2B}"/>
              </a:ext>
            </a:extLst>
          </p:cNvPr>
          <p:cNvSpPr>
            <a:spLocks noGrp="1"/>
          </p:cNvSpPr>
          <p:nvPr>
            <p:ph type="sldNum" sz="quarter" idx="12"/>
          </p:nvPr>
        </p:nvSpPr>
        <p:spPr/>
        <p:txBody>
          <a:bodyPr/>
          <a:lstStyle/>
          <a:p>
            <a:fld id="{78D9BC0E-8A43-9946-98BA-D39197606C4F}" type="slidenum">
              <a:rPr lang="en-US" smtClean="0"/>
              <a:t>‹#›</a:t>
            </a:fld>
            <a:endParaRPr lang="en-US"/>
          </a:p>
        </p:txBody>
      </p:sp>
    </p:spTree>
    <p:extLst>
      <p:ext uri="{BB962C8B-B14F-4D97-AF65-F5344CB8AC3E}">
        <p14:creationId xmlns:p14="http://schemas.microsoft.com/office/powerpoint/2010/main" val="333489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132E-6A75-CF44-8507-1751419695B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8A795A3-312D-8546-9FC2-F09E8460285A}"/>
              </a:ext>
            </a:extLst>
          </p:cNvPr>
          <p:cNvSpPr>
            <a:spLocks noGrp="1"/>
          </p:cNvSpPr>
          <p:nvPr>
            <p:ph type="dt" sz="half" idx="10"/>
          </p:nvPr>
        </p:nvSpPr>
        <p:spPr/>
        <p:txBody>
          <a:bodyPr/>
          <a:lstStyle/>
          <a:p>
            <a:fld id="{AFA437F7-FFA7-514C-AE73-79E8EAE0A02C}" type="datetimeFigureOut">
              <a:rPr lang="en-US" smtClean="0"/>
              <a:t>8/26/2022</a:t>
            </a:fld>
            <a:endParaRPr lang="en-US"/>
          </a:p>
        </p:txBody>
      </p:sp>
      <p:sp>
        <p:nvSpPr>
          <p:cNvPr id="4" name="Footer Placeholder 3">
            <a:extLst>
              <a:ext uri="{FF2B5EF4-FFF2-40B4-BE49-F238E27FC236}">
                <a16:creationId xmlns:a16="http://schemas.microsoft.com/office/drawing/2014/main" id="{481A0A59-0580-3247-A33D-9DC5934788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010600-5B00-C545-AFEB-9EBC681E7ED2}"/>
              </a:ext>
            </a:extLst>
          </p:cNvPr>
          <p:cNvSpPr>
            <a:spLocks noGrp="1"/>
          </p:cNvSpPr>
          <p:nvPr>
            <p:ph type="sldNum" sz="quarter" idx="12"/>
          </p:nvPr>
        </p:nvSpPr>
        <p:spPr/>
        <p:txBody>
          <a:bodyPr/>
          <a:lstStyle/>
          <a:p>
            <a:fld id="{78D9BC0E-8A43-9946-98BA-D39197606C4F}" type="slidenum">
              <a:rPr lang="en-US" smtClean="0"/>
              <a:t>‹#›</a:t>
            </a:fld>
            <a:endParaRPr lang="en-US"/>
          </a:p>
        </p:txBody>
      </p:sp>
    </p:spTree>
    <p:extLst>
      <p:ext uri="{BB962C8B-B14F-4D97-AF65-F5344CB8AC3E}">
        <p14:creationId xmlns:p14="http://schemas.microsoft.com/office/powerpoint/2010/main" val="230146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091D13-1728-B046-B619-4E0CECE3248B}"/>
              </a:ext>
            </a:extLst>
          </p:cNvPr>
          <p:cNvSpPr>
            <a:spLocks noGrp="1"/>
          </p:cNvSpPr>
          <p:nvPr>
            <p:ph type="dt" sz="half" idx="10"/>
          </p:nvPr>
        </p:nvSpPr>
        <p:spPr/>
        <p:txBody>
          <a:bodyPr/>
          <a:lstStyle/>
          <a:p>
            <a:fld id="{AFA437F7-FFA7-514C-AE73-79E8EAE0A02C}" type="datetimeFigureOut">
              <a:rPr lang="en-US" smtClean="0"/>
              <a:t>8/26/2022</a:t>
            </a:fld>
            <a:endParaRPr lang="en-US"/>
          </a:p>
        </p:txBody>
      </p:sp>
      <p:sp>
        <p:nvSpPr>
          <p:cNvPr id="3" name="Footer Placeholder 2">
            <a:extLst>
              <a:ext uri="{FF2B5EF4-FFF2-40B4-BE49-F238E27FC236}">
                <a16:creationId xmlns:a16="http://schemas.microsoft.com/office/drawing/2014/main" id="{C08DCD76-EBB4-F247-90E7-FDE66C76A7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4F2529-A0EE-D244-8FA6-BD6CE4D99B05}"/>
              </a:ext>
            </a:extLst>
          </p:cNvPr>
          <p:cNvSpPr>
            <a:spLocks noGrp="1"/>
          </p:cNvSpPr>
          <p:nvPr>
            <p:ph type="sldNum" sz="quarter" idx="12"/>
          </p:nvPr>
        </p:nvSpPr>
        <p:spPr/>
        <p:txBody>
          <a:bodyPr/>
          <a:lstStyle/>
          <a:p>
            <a:fld id="{78D9BC0E-8A43-9946-98BA-D39197606C4F}" type="slidenum">
              <a:rPr lang="en-US" smtClean="0"/>
              <a:t>‹#›</a:t>
            </a:fld>
            <a:endParaRPr lang="en-US"/>
          </a:p>
        </p:txBody>
      </p:sp>
    </p:spTree>
    <p:extLst>
      <p:ext uri="{BB962C8B-B14F-4D97-AF65-F5344CB8AC3E}">
        <p14:creationId xmlns:p14="http://schemas.microsoft.com/office/powerpoint/2010/main" val="197637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CD36-F93C-7040-9504-CD3DA34653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1ACE98F-C3E4-4D4E-BE5D-F9EBC6E80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165A066-6177-FF49-ABBA-7F23A7BEC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BB8AF4-4670-754A-B8AE-DD12C20DA4EE}"/>
              </a:ext>
            </a:extLst>
          </p:cNvPr>
          <p:cNvSpPr>
            <a:spLocks noGrp="1"/>
          </p:cNvSpPr>
          <p:nvPr>
            <p:ph type="dt" sz="half" idx="10"/>
          </p:nvPr>
        </p:nvSpPr>
        <p:spPr/>
        <p:txBody>
          <a:bodyPr/>
          <a:lstStyle/>
          <a:p>
            <a:fld id="{AFA437F7-FFA7-514C-AE73-79E8EAE0A02C}" type="datetimeFigureOut">
              <a:rPr lang="en-US" smtClean="0"/>
              <a:t>8/26/2022</a:t>
            </a:fld>
            <a:endParaRPr lang="en-US"/>
          </a:p>
        </p:txBody>
      </p:sp>
      <p:sp>
        <p:nvSpPr>
          <p:cNvPr id="6" name="Footer Placeholder 5">
            <a:extLst>
              <a:ext uri="{FF2B5EF4-FFF2-40B4-BE49-F238E27FC236}">
                <a16:creationId xmlns:a16="http://schemas.microsoft.com/office/drawing/2014/main" id="{E06F9C66-B379-104E-84E1-0F0E780CD4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E3E238-F1CD-1344-8281-E5D3CF9DB9DC}"/>
              </a:ext>
            </a:extLst>
          </p:cNvPr>
          <p:cNvSpPr>
            <a:spLocks noGrp="1"/>
          </p:cNvSpPr>
          <p:nvPr>
            <p:ph type="sldNum" sz="quarter" idx="12"/>
          </p:nvPr>
        </p:nvSpPr>
        <p:spPr/>
        <p:txBody>
          <a:bodyPr/>
          <a:lstStyle/>
          <a:p>
            <a:fld id="{78D9BC0E-8A43-9946-98BA-D39197606C4F}" type="slidenum">
              <a:rPr lang="en-US" smtClean="0"/>
              <a:t>‹#›</a:t>
            </a:fld>
            <a:endParaRPr lang="en-US"/>
          </a:p>
        </p:txBody>
      </p:sp>
    </p:spTree>
    <p:extLst>
      <p:ext uri="{BB962C8B-B14F-4D97-AF65-F5344CB8AC3E}">
        <p14:creationId xmlns:p14="http://schemas.microsoft.com/office/powerpoint/2010/main" val="241267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F76B-1934-EC4B-8A3B-9BD853B7B8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F699D5-5D73-4D4F-8565-07D5947FD0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ECE079-5053-2644-968B-30B843517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21EB49-2DC1-3D49-9500-FCCF078BD3B2}"/>
              </a:ext>
            </a:extLst>
          </p:cNvPr>
          <p:cNvSpPr>
            <a:spLocks noGrp="1"/>
          </p:cNvSpPr>
          <p:nvPr>
            <p:ph type="dt" sz="half" idx="10"/>
          </p:nvPr>
        </p:nvSpPr>
        <p:spPr/>
        <p:txBody>
          <a:bodyPr/>
          <a:lstStyle/>
          <a:p>
            <a:fld id="{AFA437F7-FFA7-514C-AE73-79E8EAE0A02C}" type="datetimeFigureOut">
              <a:rPr lang="en-US" smtClean="0"/>
              <a:t>8/26/2022</a:t>
            </a:fld>
            <a:endParaRPr lang="en-US"/>
          </a:p>
        </p:txBody>
      </p:sp>
      <p:sp>
        <p:nvSpPr>
          <p:cNvPr id="6" name="Footer Placeholder 5">
            <a:extLst>
              <a:ext uri="{FF2B5EF4-FFF2-40B4-BE49-F238E27FC236}">
                <a16:creationId xmlns:a16="http://schemas.microsoft.com/office/drawing/2014/main" id="{7891EE45-F602-E548-A344-1E45AFB77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4EFD5-3FEF-DA47-9C19-658FA2DF643B}"/>
              </a:ext>
            </a:extLst>
          </p:cNvPr>
          <p:cNvSpPr>
            <a:spLocks noGrp="1"/>
          </p:cNvSpPr>
          <p:nvPr>
            <p:ph type="sldNum" sz="quarter" idx="12"/>
          </p:nvPr>
        </p:nvSpPr>
        <p:spPr/>
        <p:txBody>
          <a:bodyPr/>
          <a:lstStyle/>
          <a:p>
            <a:fld id="{78D9BC0E-8A43-9946-98BA-D39197606C4F}" type="slidenum">
              <a:rPr lang="en-US" smtClean="0"/>
              <a:t>‹#›</a:t>
            </a:fld>
            <a:endParaRPr lang="en-US"/>
          </a:p>
        </p:txBody>
      </p:sp>
    </p:spTree>
    <p:extLst>
      <p:ext uri="{BB962C8B-B14F-4D97-AF65-F5344CB8AC3E}">
        <p14:creationId xmlns:p14="http://schemas.microsoft.com/office/powerpoint/2010/main" val="145732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6A239F-0F70-3E42-B8B7-83CBCC6BA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BC6BDA-F6B2-EF4D-8A72-ECE27BFB3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88B725-600F-134E-88C4-90F567D1D0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437F7-FFA7-514C-AE73-79E8EAE0A02C}" type="datetimeFigureOut">
              <a:rPr lang="en-US" smtClean="0"/>
              <a:t>8/26/2022</a:t>
            </a:fld>
            <a:endParaRPr lang="en-US"/>
          </a:p>
        </p:txBody>
      </p:sp>
      <p:sp>
        <p:nvSpPr>
          <p:cNvPr id="5" name="Footer Placeholder 4">
            <a:extLst>
              <a:ext uri="{FF2B5EF4-FFF2-40B4-BE49-F238E27FC236}">
                <a16:creationId xmlns:a16="http://schemas.microsoft.com/office/drawing/2014/main" id="{D6D61726-51B1-264C-837C-26FD8AF93D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EEF7AD-D7DC-7842-AB75-2E48F3291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9BC0E-8A43-9946-98BA-D39197606C4F}" type="slidenum">
              <a:rPr lang="en-US" smtClean="0"/>
              <a:t>‹#›</a:t>
            </a:fld>
            <a:endParaRPr lang="en-US"/>
          </a:p>
        </p:txBody>
      </p:sp>
    </p:spTree>
    <p:extLst>
      <p:ext uri="{BB962C8B-B14F-4D97-AF65-F5344CB8AC3E}">
        <p14:creationId xmlns:p14="http://schemas.microsoft.com/office/powerpoint/2010/main" val="2044623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FF25-0AC8-E844-8F62-F0355AE1832E}"/>
              </a:ext>
            </a:extLst>
          </p:cNvPr>
          <p:cNvSpPr>
            <a:spLocks noGrp="1"/>
          </p:cNvSpPr>
          <p:nvPr>
            <p:ph type="ctrTitle"/>
          </p:nvPr>
        </p:nvSpPr>
        <p:spPr>
          <a:xfrm>
            <a:off x="1349629" y="88294"/>
            <a:ext cx="9144000" cy="600430"/>
          </a:xfrm>
        </p:spPr>
        <p:txBody>
          <a:bodyPr>
            <a:normAutofit/>
          </a:bodyPr>
          <a:lstStyle/>
          <a:p>
            <a:r>
              <a:rPr lang="en-US" sz="3000" u="sng" dirty="0">
                <a:latin typeface="Comic Sans MS" panose="030F0902030302020204" pitchFamily="66" charset="0"/>
              </a:rPr>
              <a:t>Long term plan 2022/2023</a:t>
            </a:r>
          </a:p>
        </p:txBody>
      </p:sp>
      <p:sp>
        <p:nvSpPr>
          <p:cNvPr id="4" name="Rectangle 3">
            <a:extLst>
              <a:ext uri="{FF2B5EF4-FFF2-40B4-BE49-F238E27FC236}">
                <a16:creationId xmlns:a16="http://schemas.microsoft.com/office/drawing/2014/main" id="{47136549-2904-8542-B40B-3B5C58CD3F1F}"/>
              </a:ext>
            </a:extLst>
          </p:cNvPr>
          <p:cNvSpPr/>
          <p:nvPr/>
        </p:nvSpPr>
        <p:spPr>
          <a:xfrm>
            <a:off x="257908" y="1172308"/>
            <a:ext cx="11652738" cy="5462953"/>
          </a:xfrm>
          <a:prstGeom prst="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7F4A37E-86B6-5249-AE09-CCE3A73A4713}"/>
              </a:ext>
            </a:extLst>
          </p:cNvPr>
          <p:cNvCxnSpPr/>
          <p:nvPr/>
        </p:nvCxnSpPr>
        <p:spPr>
          <a:xfrm>
            <a:off x="2148621" y="1172308"/>
            <a:ext cx="0" cy="5462953"/>
          </a:xfrm>
          <a:prstGeom prst="line">
            <a:avLst/>
          </a:prstGeom>
          <a:ln w="50800"/>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70F1C55F-7A4F-7049-996F-4B4D6B6EBE8F}"/>
              </a:ext>
            </a:extLst>
          </p:cNvPr>
          <p:cNvCxnSpPr/>
          <p:nvPr/>
        </p:nvCxnSpPr>
        <p:spPr>
          <a:xfrm>
            <a:off x="4101246" y="1172308"/>
            <a:ext cx="0" cy="5462953"/>
          </a:xfrm>
          <a:prstGeom prst="line">
            <a:avLst/>
          </a:prstGeom>
          <a:ln w="50800"/>
        </p:spPr>
        <p:style>
          <a:lnRef idx="1">
            <a:schemeClr val="accent6"/>
          </a:lnRef>
          <a:fillRef idx="0">
            <a:schemeClr val="accent6"/>
          </a:fillRef>
          <a:effectRef idx="0">
            <a:schemeClr val="accent6"/>
          </a:effectRef>
          <a:fontRef idx="minor">
            <a:schemeClr val="tx1"/>
          </a:fontRef>
        </p:style>
      </p:cxnSp>
      <p:cxnSp>
        <p:nvCxnSpPr>
          <p:cNvPr id="8" name="Straight Connector 7">
            <a:extLst>
              <a:ext uri="{FF2B5EF4-FFF2-40B4-BE49-F238E27FC236}">
                <a16:creationId xmlns:a16="http://schemas.microsoft.com/office/drawing/2014/main" id="{0DAC2447-A4FB-E24F-9A34-1785CF5BC8A5}"/>
              </a:ext>
            </a:extLst>
          </p:cNvPr>
          <p:cNvCxnSpPr/>
          <p:nvPr/>
        </p:nvCxnSpPr>
        <p:spPr>
          <a:xfrm>
            <a:off x="6065961" y="1172308"/>
            <a:ext cx="0" cy="5462953"/>
          </a:xfrm>
          <a:prstGeom prst="line">
            <a:avLst/>
          </a:prstGeom>
          <a:ln w="50800"/>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6D886B3E-139C-FB44-AD33-0536E7D67CE6}"/>
              </a:ext>
            </a:extLst>
          </p:cNvPr>
          <p:cNvCxnSpPr/>
          <p:nvPr/>
        </p:nvCxnSpPr>
        <p:spPr>
          <a:xfrm>
            <a:off x="7992209" y="1172308"/>
            <a:ext cx="0" cy="5462953"/>
          </a:xfrm>
          <a:prstGeom prst="line">
            <a:avLst/>
          </a:prstGeom>
          <a:ln w="50800"/>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C97AA523-689E-9549-893E-6E0DC4A59185}"/>
              </a:ext>
            </a:extLst>
          </p:cNvPr>
          <p:cNvSpPr txBox="1"/>
          <p:nvPr/>
        </p:nvSpPr>
        <p:spPr>
          <a:xfrm>
            <a:off x="655413" y="1517868"/>
            <a:ext cx="1443036" cy="523220"/>
          </a:xfrm>
          <a:prstGeom prst="rect">
            <a:avLst/>
          </a:prstGeom>
          <a:noFill/>
        </p:spPr>
        <p:txBody>
          <a:bodyPr wrap="square" rtlCol="0">
            <a:spAutoFit/>
          </a:bodyPr>
          <a:lstStyle/>
          <a:p>
            <a:r>
              <a:rPr lang="en-US" sz="1400" u="sng" dirty="0">
                <a:latin typeface="Comic Sans MS" panose="030F0902030302020204" pitchFamily="66" charset="0"/>
              </a:rPr>
              <a:t>Me and my community</a:t>
            </a:r>
          </a:p>
        </p:txBody>
      </p:sp>
      <p:sp>
        <p:nvSpPr>
          <p:cNvPr id="12" name="TextBox 11">
            <a:extLst>
              <a:ext uri="{FF2B5EF4-FFF2-40B4-BE49-F238E27FC236}">
                <a16:creationId xmlns:a16="http://schemas.microsoft.com/office/drawing/2014/main" id="{8C0A4770-627E-F44C-89F0-66B7AAB71C28}"/>
              </a:ext>
            </a:extLst>
          </p:cNvPr>
          <p:cNvSpPr txBox="1"/>
          <p:nvPr/>
        </p:nvSpPr>
        <p:spPr>
          <a:xfrm>
            <a:off x="6238518" y="1473978"/>
            <a:ext cx="1659603" cy="307777"/>
          </a:xfrm>
          <a:prstGeom prst="rect">
            <a:avLst/>
          </a:prstGeom>
          <a:noFill/>
        </p:spPr>
        <p:txBody>
          <a:bodyPr wrap="square" lIns="91440" tIns="45720" rIns="91440" bIns="45720" rtlCol="0" anchor="t">
            <a:spAutoFit/>
          </a:bodyPr>
          <a:lstStyle/>
          <a:p>
            <a:pPr algn="ctr"/>
            <a:r>
              <a:rPr lang="en-US" sz="1400" u="sng" dirty="0">
                <a:latin typeface="Comic Sans MS"/>
              </a:rPr>
              <a:t>Dinosaurs</a:t>
            </a:r>
            <a:endParaRPr lang="en-US" sz="1400" u="sng" dirty="0">
              <a:latin typeface="Comic Sans MS" panose="030F0902030302020204" pitchFamily="66" charset="0"/>
            </a:endParaRPr>
          </a:p>
        </p:txBody>
      </p:sp>
      <p:cxnSp>
        <p:nvCxnSpPr>
          <p:cNvPr id="16" name="Straight Connector 15">
            <a:extLst>
              <a:ext uri="{FF2B5EF4-FFF2-40B4-BE49-F238E27FC236}">
                <a16:creationId xmlns:a16="http://schemas.microsoft.com/office/drawing/2014/main" id="{AB34BCC4-571D-9945-932B-34651469B399}"/>
              </a:ext>
            </a:extLst>
          </p:cNvPr>
          <p:cNvCxnSpPr/>
          <p:nvPr/>
        </p:nvCxnSpPr>
        <p:spPr>
          <a:xfrm>
            <a:off x="9796145" y="1190077"/>
            <a:ext cx="0" cy="5462953"/>
          </a:xfrm>
          <a:prstGeom prst="line">
            <a:avLst/>
          </a:prstGeom>
          <a:ln w="50800"/>
        </p:spPr>
        <p:style>
          <a:lnRef idx="1">
            <a:schemeClr val="accent6"/>
          </a:lnRef>
          <a:fillRef idx="0">
            <a:schemeClr val="accent6"/>
          </a:fillRef>
          <a:effectRef idx="0">
            <a:schemeClr val="accent6"/>
          </a:effectRef>
          <a:fontRef idx="minor">
            <a:schemeClr val="tx1"/>
          </a:fontRef>
        </p:style>
      </p:cxnSp>
      <p:pic>
        <p:nvPicPr>
          <p:cNvPr id="20" name="Picture 19" descr="A group of children walking in a field&#10;&#10;Description automatically generated with low confidence">
            <a:extLst>
              <a:ext uri="{FF2B5EF4-FFF2-40B4-BE49-F238E27FC236}">
                <a16:creationId xmlns:a16="http://schemas.microsoft.com/office/drawing/2014/main" id="{ADC05CA1-B96A-7749-A159-EBFBC1FEBD4C}"/>
              </a:ext>
            </a:extLst>
          </p:cNvPr>
          <p:cNvPicPr>
            <a:picLocks noChangeAspect="1"/>
          </p:cNvPicPr>
          <p:nvPr/>
        </p:nvPicPr>
        <p:blipFill>
          <a:blip r:embed="rId2"/>
          <a:stretch>
            <a:fillRect/>
          </a:stretch>
        </p:blipFill>
        <p:spPr>
          <a:xfrm>
            <a:off x="834760" y="2108283"/>
            <a:ext cx="736600" cy="622300"/>
          </a:xfrm>
          <a:prstGeom prst="rect">
            <a:avLst/>
          </a:prstGeom>
        </p:spPr>
      </p:pic>
      <p:pic>
        <p:nvPicPr>
          <p:cNvPr id="30" name="Picture 29" descr="A ladybug on a leaf&#10;&#10;Description automatically generated">
            <a:extLst>
              <a:ext uri="{FF2B5EF4-FFF2-40B4-BE49-F238E27FC236}">
                <a16:creationId xmlns:a16="http://schemas.microsoft.com/office/drawing/2014/main" id="{EE5961AA-53E1-574D-8F11-69C24563CE69}"/>
              </a:ext>
            </a:extLst>
          </p:cNvPr>
          <p:cNvPicPr>
            <a:picLocks noChangeAspect="1"/>
          </p:cNvPicPr>
          <p:nvPr/>
        </p:nvPicPr>
        <p:blipFill>
          <a:blip r:embed="rId3"/>
          <a:stretch>
            <a:fillRect/>
          </a:stretch>
        </p:blipFill>
        <p:spPr>
          <a:xfrm>
            <a:off x="8602778" y="2283885"/>
            <a:ext cx="602701" cy="508529"/>
          </a:xfrm>
          <a:prstGeom prst="rect">
            <a:avLst/>
          </a:prstGeom>
        </p:spPr>
      </p:pic>
      <p:sp>
        <p:nvSpPr>
          <p:cNvPr id="31" name="TextBox 30">
            <a:extLst>
              <a:ext uri="{FF2B5EF4-FFF2-40B4-BE49-F238E27FC236}">
                <a16:creationId xmlns:a16="http://schemas.microsoft.com/office/drawing/2014/main" id="{4D1CA664-623C-D54B-ADBC-83AE324870E0}"/>
              </a:ext>
            </a:extLst>
          </p:cNvPr>
          <p:cNvSpPr txBox="1"/>
          <p:nvPr/>
        </p:nvSpPr>
        <p:spPr>
          <a:xfrm>
            <a:off x="356516" y="2886328"/>
            <a:ext cx="1692812" cy="3631763"/>
          </a:xfrm>
          <a:prstGeom prst="rect">
            <a:avLst/>
          </a:prstGeom>
          <a:noFill/>
        </p:spPr>
        <p:txBody>
          <a:bodyPr wrap="square" rtlCol="0">
            <a:spAutoFit/>
          </a:bodyPr>
          <a:lstStyle/>
          <a:p>
            <a:r>
              <a:rPr lang="en-US" sz="1000" dirty="0"/>
              <a:t>Children start by focusing on themselves, talking about family which helps them feel comfortable in their first few weeks at school.</a:t>
            </a:r>
          </a:p>
          <a:p>
            <a:endParaRPr lang="en-US" sz="1000" dirty="0"/>
          </a:p>
          <a:p>
            <a:r>
              <a:rPr lang="en-US" sz="1000" dirty="0"/>
              <a:t>Pupils should begin to talk about people in their community, what they do, and roleplay people they can identify such as police officers, firefighter and  paramedics/ doctors/. nurses. They should also be able to talk about what they could do to help their community. </a:t>
            </a:r>
          </a:p>
          <a:p>
            <a:endParaRPr lang="en-US" sz="1000" dirty="0"/>
          </a:p>
          <a:p>
            <a:r>
              <a:rPr lang="en-US" sz="1000" dirty="0"/>
              <a:t>The children can also make links between what their parents/ carters do as an occupation and how they  help people. </a:t>
            </a:r>
          </a:p>
        </p:txBody>
      </p:sp>
      <p:sp>
        <p:nvSpPr>
          <p:cNvPr id="32" name="TextBox 31">
            <a:extLst>
              <a:ext uri="{FF2B5EF4-FFF2-40B4-BE49-F238E27FC236}">
                <a16:creationId xmlns:a16="http://schemas.microsoft.com/office/drawing/2014/main" id="{44FC351F-F140-4A4B-B1FB-24A221B4064D}"/>
              </a:ext>
            </a:extLst>
          </p:cNvPr>
          <p:cNvSpPr txBox="1"/>
          <p:nvPr/>
        </p:nvSpPr>
        <p:spPr>
          <a:xfrm>
            <a:off x="8146331" y="2811924"/>
            <a:ext cx="1692812" cy="4678204"/>
          </a:xfrm>
          <a:prstGeom prst="rect">
            <a:avLst/>
          </a:prstGeom>
          <a:noFill/>
        </p:spPr>
        <p:txBody>
          <a:bodyPr wrap="square" rtlCol="0">
            <a:spAutoFit/>
          </a:bodyPr>
          <a:lstStyle/>
          <a:p>
            <a:r>
              <a:rPr lang="en-US" sz="1100" dirty="0"/>
              <a:t>Focus on what minibeasts they can identify already and what they know about them from experiences.</a:t>
            </a:r>
          </a:p>
          <a:p>
            <a:endParaRPr lang="en-US" sz="1100" dirty="0"/>
          </a:p>
          <a:p>
            <a:r>
              <a:rPr lang="en-US" sz="1100" dirty="0"/>
              <a:t>There should be a focus on firstly identifying a minibeast and their features. Then there should be a look into habitat and how they live. Minibeasts will be in the class in tanks so the children can explore and observe how they live and move. </a:t>
            </a:r>
          </a:p>
          <a:p>
            <a:endParaRPr lang="en-US" sz="1100" dirty="0"/>
          </a:p>
          <a:p>
            <a:r>
              <a:rPr lang="en-US" sz="1100" dirty="0"/>
              <a:t>After this, we will investigate diet and what they might eat and life cycles butterflies. </a:t>
            </a:r>
          </a:p>
          <a:p>
            <a:endParaRPr lang="en-US" sz="1400" dirty="0"/>
          </a:p>
          <a:p>
            <a:endParaRPr lang="en-US" sz="1400" dirty="0"/>
          </a:p>
          <a:p>
            <a:endParaRPr lang="en-US" sz="1400" dirty="0"/>
          </a:p>
          <a:p>
            <a:endParaRPr lang="en-US" sz="1400" dirty="0"/>
          </a:p>
        </p:txBody>
      </p:sp>
      <p:sp>
        <p:nvSpPr>
          <p:cNvPr id="37" name="TextBox 36">
            <a:extLst>
              <a:ext uri="{FF2B5EF4-FFF2-40B4-BE49-F238E27FC236}">
                <a16:creationId xmlns:a16="http://schemas.microsoft.com/office/drawing/2014/main" id="{ADEF8704-B4E6-6A4B-9098-B5928F88A3E7}"/>
              </a:ext>
            </a:extLst>
          </p:cNvPr>
          <p:cNvSpPr txBox="1"/>
          <p:nvPr/>
        </p:nvSpPr>
        <p:spPr>
          <a:xfrm>
            <a:off x="1376931" y="730328"/>
            <a:ext cx="1916111" cy="369332"/>
          </a:xfrm>
          <a:prstGeom prst="rect">
            <a:avLst/>
          </a:prstGeom>
          <a:noFill/>
        </p:spPr>
        <p:txBody>
          <a:bodyPr wrap="square" rtlCol="0">
            <a:spAutoFit/>
          </a:bodyPr>
          <a:lstStyle/>
          <a:p>
            <a:r>
              <a:rPr lang="en-US" dirty="0"/>
              <a:t>Advent  (Term 1)</a:t>
            </a:r>
          </a:p>
        </p:txBody>
      </p:sp>
      <p:sp>
        <p:nvSpPr>
          <p:cNvPr id="38" name="TextBox 37">
            <a:extLst>
              <a:ext uri="{FF2B5EF4-FFF2-40B4-BE49-F238E27FC236}">
                <a16:creationId xmlns:a16="http://schemas.microsoft.com/office/drawing/2014/main" id="{C4D9DBC1-A32E-1F4E-8C1C-3241596EE2C5}"/>
              </a:ext>
            </a:extLst>
          </p:cNvPr>
          <p:cNvSpPr txBox="1"/>
          <p:nvPr/>
        </p:nvSpPr>
        <p:spPr>
          <a:xfrm>
            <a:off x="5226409" y="722416"/>
            <a:ext cx="1916111" cy="369670"/>
          </a:xfrm>
          <a:prstGeom prst="rect">
            <a:avLst/>
          </a:prstGeom>
          <a:noFill/>
        </p:spPr>
        <p:txBody>
          <a:bodyPr wrap="square" rtlCol="0">
            <a:spAutoFit/>
          </a:bodyPr>
          <a:lstStyle/>
          <a:p>
            <a:r>
              <a:rPr lang="en-US" dirty="0"/>
              <a:t>Lent   (Term 2)</a:t>
            </a:r>
          </a:p>
        </p:txBody>
      </p:sp>
      <p:sp>
        <p:nvSpPr>
          <p:cNvPr id="40" name="TextBox 39">
            <a:extLst>
              <a:ext uri="{FF2B5EF4-FFF2-40B4-BE49-F238E27FC236}">
                <a16:creationId xmlns:a16="http://schemas.microsoft.com/office/drawing/2014/main" id="{3B0C7DA8-7CDD-E44C-9ADC-A23C79FD8421}"/>
              </a:ext>
            </a:extLst>
          </p:cNvPr>
          <p:cNvSpPr txBox="1"/>
          <p:nvPr/>
        </p:nvSpPr>
        <p:spPr>
          <a:xfrm>
            <a:off x="8599534" y="735781"/>
            <a:ext cx="2027252" cy="369332"/>
          </a:xfrm>
          <a:prstGeom prst="rect">
            <a:avLst/>
          </a:prstGeom>
          <a:noFill/>
        </p:spPr>
        <p:txBody>
          <a:bodyPr wrap="square" rtlCol="0">
            <a:spAutoFit/>
          </a:bodyPr>
          <a:lstStyle/>
          <a:p>
            <a:r>
              <a:rPr lang="en-US" dirty="0"/>
              <a:t>Pentecost  (Term 3)</a:t>
            </a:r>
          </a:p>
        </p:txBody>
      </p:sp>
      <p:sp>
        <p:nvSpPr>
          <p:cNvPr id="39" name="TextBox 38">
            <a:extLst>
              <a:ext uri="{FF2B5EF4-FFF2-40B4-BE49-F238E27FC236}">
                <a16:creationId xmlns:a16="http://schemas.microsoft.com/office/drawing/2014/main" id="{CEBAD060-5741-7942-A506-4F2BD700BD9A}"/>
              </a:ext>
            </a:extLst>
          </p:cNvPr>
          <p:cNvSpPr txBox="1"/>
          <p:nvPr/>
        </p:nvSpPr>
        <p:spPr>
          <a:xfrm>
            <a:off x="8197632" y="1313685"/>
            <a:ext cx="1418774" cy="954107"/>
          </a:xfrm>
          <a:prstGeom prst="rect">
            <a:avLst/>
          </a:prstGeom>
          <a:noFill/>
        </p:spPr>
        <p:txBody>
          <a:bodyPr wrap="square" lIns="91440" tIns="45720" rIns="91440" bIns="45720" rtlCol="0" anchor="t">
            <a:spAutoFit/>
          </a:bodyPr>
          <a:lstStyle/>
          <a:p>
            <a:pPr algn="ctr"/>
            <a:r>
              <a:rPr lang="en-US" sz="1400" u="sng" dirty="0">
                <a:latin typeface="Comic Sans MS"/>
              </a:rPr>
              <a:t>Why do ladybirds have spots? (Mini Beasts)</a:t>
            </a:r>
            <a:endParaRPr lang="en-US" dirty="0"/>
          </a:p>
        </p:txBody>
      </p:sp>
      <p:pic>
        <p:nvPicPr>
          <p:cNvPr id="1026" name="Picture 2" descr="Dinosaurs lived in the Arctic, research suggests | Dinosaurs | The Guardian">
            <a:extLst>
              <a:ext uri="{FF2B5EF4-FFF2-40B4-BE49-F238E27FC236}">
                <a16:creationId xmlns:a16="http://schemas.microsoft.com/office/drawing/2014/main" id="{A9B65322-DD8B-1442-949E-8392113B3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920" y="2221131"/>
            <a:ext cx="597464" cy="4518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chocolate, rock&#10;&#10;Description automatically generated">
            <a:extLst>
              <a:ext uri="{FF2B5EF4-FFF2-40B4-BE49-F238E27FC236}">
                <a16:creationId xmlns:a16="http://schemas.microsoft.com/office/drawing/2014/main" id="{903DB729-832E-6C42-816F-54E70C297236}"/>
              </a:ext>
            </a:extLst>
          </p:cNvPr>
          <p:cNvPicPr>
            <a:picLocks noChangeAspect="1"/>
          </p:cNvPicPr>
          <p:nvPr/>
        </p:nvPicPr>
        <p:blipFill>
          <a:blip r:embed="rId5"/>
          <a:stretch>
            <a:fillRect/>
          </a:stretch>
        </p:blipFill>
        <p:spPr>
          <a:xfrm>
            <a:off x="10626786" y="2128951"/>
            <a:ext cx="586059" cy="580963"/>
          </a:xfrm>
          <a:prstGeom prst="rect">
            <a:avLst/>
          </a:prstGeom>
        </p:spPr>
      </p:pic>
      <p:sp>
        <p:nvSpPr>
          <p:cNvPr id="43" name="TextBox 42">
            <a:extLst>
              <a:ext uri="{FF2B5EF4-FFF2-40B4-BE49-F238E27FC236}">
                <a16:creationId xmlns:a16="http://schemas.microsoft.com/office/drawing/2014/main" id="{29475A2F-375F-7D4B-BFE8-FC9E907CFB71}"/>
              </a:ext>
            </a:extLst>
          </p:cNvPr>
          <p:cNvSpPr txBox="1"/>
          <p:nvPr/>
        </p:nvSpPr>
        <p:spPr>
          <a:xfrm>
            <a:off x="10117186" y="1474987"/>
            <a:ext cx="1418774" cy="307777"/>
          </a:xfrm>
          <a:prstGeom prst="rect">
            <a:avLst/>
          </a:prstGeom>
          <a:noFill/>
        </p:spPr>
        <p:txBody>
          <a:bodyPr wrap="square" rtlCol="0">
            <a:spAutoFit/>
          </a:bodyPr>
          <a:lstStyle/>
          <a:p>
            <a:pPr algn="ctr"/>
            <a:r>
              <a:rPr lang="en-US" sz="1400" u="sng" dirty="0">
                <a:latin typeface="Comic Sans MS" panose="030F0902030302020204" pitchFamily="66" charset="0"/>
              </a:rPr>
              <a:t>On the beach</a:t>
            </a:r>
          </a:p>
        </p:txBody>
      </p:sp>
      <p:sp>
        <p:nvSpPr>
          <p:cNvPr id="27" name="TextBox 26">
            <a:extLst>
              <a:ext uri="{FF2B5EF4-FFF2-40B4-BE49-F238E27FC236}">
                <a16:creationId xmlns:a16="http://schemas.microsoft.com/office/drawing/2014/main" id="{94243F0B-8DED-6E46-8C23-F55D8F340762}"/>
              </a:ext>
            </a:extLst>
          </p:cNvPr>
          <p:cNvSpPr txBox="1"/>
          <p:nvPr/>
        </p:nvSpPr>
        <p:spPr>
          <a:xfrm>
            <a:off x="4314724" y="1487305"/>
            <a:ext cx="1659603" cy="523220"/>
          </a:xfrm>
          <a:prstGeom prst="rect">
            <a:avLst/>
          </a:prstGeom>
          <a:noFill/>
        </p:spPr>
        <p:txBody>
          <a:bodyPr wrap="square" lIns="91440" tIns="45720" rIns="91440" bIns="45720" rtlCol="0" anchor="t">
            <a:spAutoFit/>
          </a:bodyPr>
          <a:lstStyle/>
          <a:p>
            <a:pPr algn="ctr"/>
            <a:r>
              <a:rPr lang="en-US" sz="1400" u="sng" dirty="0">
                <a:latin typeface="Comic Sans MS"/>
              </a:rPr>
              <a:t>Once Upon a Time</a:t>
            </a:r>
            <a:endParaRPr lang="en-US" sz="1400" u="sng" dirty="0">
              <a:latin typeface="Comic Sans MS" panose="030F0902030302020204" pitchFamily="66" charset="0"/>
            </a:endParaRPr>
          </a:p>
        </p:txBody>
      </p:sp>
      <p:sp>
        <p:nvSpPr>
          <p:cNvPr id="29" name="TextBox 28">
            <a:extLst>
              <a:ext uri="{FF2B5EF4-FFF2-40B4-BE49-F238E27FC236}">
                <a16:creationId xmlns:a16="http://schemas.microsoft.com/office/drawing/2014/main" id="{C6A3A004-A279-1342-A608-C3EC059E764F}"/>
              </a:ext>
            </a:extLst>
          </p:cNvPr>
          <p:cNvSpPr txBox="1"/>
          <p:nvPr/>
        </p:nvSpPr>
        <p:spPr>
          <a:xfrm>
            <a:off x="2270399" y="1593989"/>
            <a:ext cx="1659603" cy="307777"/>
          </a:xfrm>
          <a:prstGeom prst="rect">
            <a:avLst/>
          </a:prstGeom>
          <a:noFill/>
        </p:spPr>
        <p:txBody>
          <a:bodyPr wrap="square" rtlCol="0">
            <a:spAutoFit/>
          </a:bodyPr>
          <a:lstStyle/>
          <a:p>
            <a:pPr algn="ctr"/>
            <a:r>
              <a:rPr lang="en-US" sz="1400" u="sng" dirty="0">
                <a:latin typeface="Comic Sans MS" panose="030F0902030302020204" pitchFamily="66" charset="0"/>
              </a:rPr>
              <a:t>Exploring Autumn </a:t>
            </a:r>
          </a:p>
        </p:txBody>
      </p:sp>
      <p:pic>
        <p:nvPicPr>
          <p:cNvPr id="11" name="Picture 10" descr="A pile of colorful leaves&#10;&#10;Description automatically generated with medium confidence">
            <a:extLst>
              <a:ext uri="{FF2B5EF4-FFF2-40B4-BE49-F238E27FC236}">
                <a16:creationId xmlns:a16="http://schemas.microsoft.com/office/drawing/2014/main" id="{B7A69D75-6D76-8247-AFE6-57A14D062FDE}"/>
              </a:ext>
            </a:extLst>
          </p:cNvPr>
          <p:cNvPicPr>
            <a:picLocks noChangeAspect="1"/>
          </p:cNvPicPr>
          <p:nvPr/>
        </p:nvPicPr>
        <p:blipFill>
          <a:blip r:embed="rId6"/>
          <a:stretch>
            <a:fillRect/>
          </a:stretch>
        </p:blipFill>
        <p:spPr>
          <a:xfrm>
            <a:off x="2760735" y="2098315"/>
            <a:ext cx="678929" cy="697445"/>
          </a:xfrm>
          <a:prstGeom prst="rect">
            <a:avLst/>
          </a:prstGeom>
        </p:spPr>
      </p:pic>
      <p:sp>
        <p:nvSpPr>
          <p:cNvPr id="26" name="TextBox 25">
            <a:extLst>
              <a:ext uri="{FF2B5EF4-FFF2-40B4-BE49-F238E27FC236}">
                <a16:creationId xmlns:a16="http://schemas.microsoft.com/office/drawing/2014/main" id="{8ECF7869-0E3F-FF41-BC57-87CC34B18EB7}"/>
              </a:ext>
            </a:extLst>
          </p:cNvPr>
          <p:cNvSpPr txBox="1"/>
          <p:nvPr/>
        </p:nvSpPr>
        <p:spPr>
          <a:xfrm>
            <a:off x="2309841" y="2886328"/>
            <a:ext cx="1692812" cy="3908762"/>
          </a:xfrm>
          <a:prstGeom prst="rect">
            <a:avLst/>
          </a:prstGeom>
          <a:noFill/>
        </p:spPr>
        <p:txBody>
          <a:bodyPr wrap="square" rtlCol="0">
            <a:spAutoFit/>
          </a:bodyPr>
          <a:lstStyle/>
          <a:p>
            <a:r>
              <a:rPr lang="en-US" sz="1000" dirty="0"/>
              <a:t>Focus on what experiences of autumn they have already (What is autumn and what might we do in autumn). This includes holidays, games etc. </a:t>
            </a:r>
          </a:p>
          <a:p>
            <a:endParaRPr lang="en-US" sz="1000" dirty="0"/>
          </a:p>
          <a:p>
            <a:r>
              <a:rPr lang="en-US" sz="1000" dirty="0"/>
              <a:t>The children should be introduced to what happens during autumn regarding changes in nature. This includes types of animals, habitats and what they may eat. </a:t>
            </a:r>
          </a:p>
          <a:p>
            <a:endParaRPr lang="en-US" sz="1000" dirty="0"/>
          </a:p>
          <a:p>
            <a:r>
              <a:rPr lang="en-US" sz="1000" dirty="0"/>
              <a:t>The children will be encouraged to explore the outside spaces around school and  outside of school. They can go on hunts and share finding with each other and make comparisons to other times of the year. </a:t>
            </a:r>
          </a:p>
          <a:p>
            <a:endParaRPr lang="en-US" sz="1200" dirty="0"/>
          </a:p>
          <a:p>
            <a:endParaRPr lang="en-US" sz="1200" dirty="0"/>
          </a:p>
        </p:txBody>
      </p:sp>
      <p:sp>
        <p:nvSpPr>
          <p:cNvPr id="28" name="TextBox 27">
            <a:extLst>
              <a:ext uri="{FF2B5EF4-FFF2-40B4-BE49-F238E27FC236}">
                <a16:creationId xmlns:a16="http://schemas.microsoft.com/office/drawing/2014/main" id="{8705F060-8AB2-3C4E-8582-FE8C55C56702}"/>
              </a:ext>
            </a:extLst>
          </p:cNvPr>
          <p:cNvSpPr txBox="1"/>
          <p:nvPr/>
        </p:nvSpPr>
        <p:spPr>
          <a:xfrm>
            <a:off x="4272544" y="3009191"/>
            <a:ext cx="1824869" cy="3739485"/>
          </a:xfrm>
          <a:prstGeom prst="rect">
            <a:avLst/>
          </a:prstGeom>
          <a:noFill/>
        </p:spPr>
        <p:txBody>
          <a:bodyPr wrap="square" lIns="91440" tIns="45720" rIns="91440" bIns="45720" rtlCol="0" anchor="t">
            <a:spAutoFit/>
          </a:bodyPr>
          <a:lstStyle/>
          <a:p>
            <a:r>
              <a:rPr lang="en-US" sz="1050" dirty="0">
                <a:ea typeface="+mn-lt"/>
                <a:cs typeface="+mn-lt"/>
              </a:rPr>
              <a:t>This project supports children to develop a love of stories and reading. It encourages children to learn, retell and act out familiar and traditional tales including Cinderella, Goldilocks, Little Red Riding Hood, The Three Little Pigs and The Three Billy Goats Gruff.</a:t>
            </a:r>
            <a:endParaRPr lang="en-US" dirty="0">
              <a:ea typeface="+mn-lt"/>
              <a:cs typeface="+mn-lt"/>
            </a:endParaRPr>
          </a:p>
          <a:p>
            <a:endParaRPr lang="en-US" sz="1200" dirty="0">
              <a:cs typeface="Calibri"/>
            </a:endParaRPr>
          </a:p>
          <a:p>
            <a:r>
              <a:rPr lang="en-US" sz="1200" dirty="0">
                <a:ea typeface="+mn-lt"/>
                <a:cs typeface="+mn-lt"/>
              </a:rPr>
              <a:t>The children will learn that traditional tales have been told to children for hundreds of years and that they are set in the past. They will learn that they usually include animals and some are made up like trolls. </a:t>
            </a:r>
            <a:endParaRPr lang="en-US" sz="1200" dirty="0">
              <a:cs typeface="Calibri" panose="020F0502020204030204"/>
            </a:endParaRPr>
          </a:p>
          <a:p>
            <a:endParaRPr lang="en-US" sz="1200" dirty="0">
              <a:cs typeface="Calibri" panose="020F0502020204030204"/>
            </a:endParaRPr>
          </a:p>
        </p:txBody>
      </p:sp>
      <p:sp>
        <p:nvSpPr>
          <p:cNvPr id="33" name="TextBox 32">
            <a:extLst>
              <a:ext uri="{FF2B5EF4-FFF2-40B4-BE49-F238E27FC236}">
                <a16:creationId xmlns:a16="http://schemas.microsoft.com/office/drawing/2014/main" id="{87BA0907-4503-9545-8E7C-7D61EF906C49}"/>
              </a:ext>
            </a:extLst>
          </p:cNvPr>
          <p:cNvSpPr txBox="1"/>
          <p:nvPr/>
        </p:nvSpPr>
        <p:spPr>
          <a:xfrm>
            <a:off x="6224943" y="2970609"/>
            <a:ext cx="1728824" cy="3662541"/>
          </a:xfrm>
          <a:prstGeom prst="rect">
            <a:avLst/>
          </a:prstGeom>
          <a:noFill/>
        </p:spPr>
        <p:txBody>
          <a:bodyPr wrap="square" rtlCol="0">
            <a:spAutoFit/>
          </a:bodyPr>
          <a:lstStyle/>
          <a:p>
            <a:r>
              <a:rPr lang="en-US" sz="1000" dirty="0"/>
              <a:t>This dinosaur  topic has a large focus on the past and understanding the world. The children, like in other topics, will be commenting and showing what they already know about dinosaurs during CP activities in the first week. </a:t>
            </a:r>
          </a:p>
          <a:p>
            <a:endParaRPr lang="en-US" sz="1000" dirty="0"/>
          </a:p>
          <a:p>
            <a:r>
              <a:rPr lang="en-US" sz="1000" dirty="0"/>
              <a:t>The children will then be introduced to specific areas within the dinosaur topic such as ’what are dinosaurs?’ and looking at the natural world and comparing them to animals in present day. </a:t>
            </a:r>
          </a:p>
          <a:p>
            <a:endParaRPr lang="en-US" sz="1000" dirty="0"/>
          </a:p>
          <a:p>
            <a:r>
              <a:rPr lang="en-US" sz="1000" dirty="0"/>
              <a:t>Finally, the children will look at what happened to the dinosaurs and begin to talk about extinction and changes to earth.</a:t>
            </a:r>
          </a:p>
          <a:p>
            <a:endParaRPr lang="en-US" sz="1200" dirty="0"/>
          </a:p>
        </p:txBody>
      </p:sp>
      <p:sp>
        <p:nvSpPr>
          <p:cNvPr id="35" name="TextBox 34">
            <a:extLst>
              <a:ext uri="{FF2B5EF4-FFF2-40B4-BE49-F238E27FC236}">
                <a16:creationId xmlns:a16="http://schemas.microsoft.com/office/drawing/2014/main" id="{025F1DD9-29EC-1A42-AE2D-79D5CA899D57}"/>
              </a:ext>
            </a:extLst>
          </p:cNvPr>
          <p:cNvSpPr txBox="1"/>
          <p:nvPr/>
        </p:nvSpPr>
        <p:spPr>
          <a:xfrm>
            <a:off x="10008237" y="2932026"/>
            <a:ext cx="1728824" cy="3323987"/>
          </a:xfrm>
          <a:prstGeom prst="rect">
            <a:avLst/>
          </a:prstGeom>
          <a:noFill/>
        </p:spPr>
        <p:txBody>
          <a:bodyPr wrap="square" rtlCol="0">
            <a:spAutoFit/>
          </a:bodyPr>
          <a:lstStyle/>
          <a:p>
            <a:r>
              <a:rPr lang="en-GB" sz="1050" dirty="0"/>
              <a:t>This project teaches children about the plants and animals that live at the seaside. It also explores holidays in the past and the importance of keeping safe in the Sun.</a:t>
            </a:r>
          </a:p>
          <a:p>
            <a:endParaRPr lang="en-GB" sz="1050" dirty="0"/>
          </a:p>
          <a:p>
            <a:r>
              <a:rPr lang="en-GB" sz="1050" dirty="0"/>
              <a:t>This topic focuses mainly on UW, EAD, Maths and Literacy. The children should experience what the seaside is like even if they have not been before. They will experience walking in sand and water, building in the sand, playing summer beach games and hunting for animals associated with the beach and summer. </a:t>
            </a:r>
            <a:endParaRPr lang="en-US" sz="800" dirty="0"/>
          </a:p>
        </p:txBody>
      </p:sp>
      <p:pic>
        <p:nvPicPr>
          <p:cNvPr id="14" name="Picture 14">
            <a:extLst>
              <a:ext uri="{FF2B5EF4-FFF2-40B4-BE49-F238E27FC236}">
                <a16:creationId xmlns:a16="http://schemas.microsoft.com/office/drawing/2014/main" id="{8029DD26-DCE7-2D61-9F0E-FA267FA36EFC}"/>
              </a:ext>
            </a:extLst>
          </p:cNvPr>
          <p:cNvPicPr>
            <a:picLocks noChangeAspect="1"/>
          </p:cNvPicPr>
          <p:nvPr/>
        </p:nvPicPr>
        <p:blipFill>
          <a:blip r:embed="rId7"/>
          <a:stretch>
            <a:fillRect/>
          </a:stretch>
        </p:blipFill>
        <p:spPr>
          <a:xfrm>
            <a:off x="4743690" y="2076688"/>
            <a:ext cx="756214" cy="727279"/>
          </a:xfrm>
          <a:prstGeom prst="rect">
            <a:avLst/>
          </a:prstGeom>
        </p:spPr>
      </p:pic>
    </p:spTree>
    <p:extLst>
      <p:ext uri="{BB962C8B-B14F-4D97-AF65-F5344CB8AC3E}">
        <p14:creationId xmlns:p14="http://schemas.microsoft.com/office/powerpoint/2010/main" val="2244739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a28a26e-4709-4836-bbed-17ba13dd9777">
      <Terms xmlns="http://schemas.microsoft.com/office/infopath/2007/PartnerControls"/>
    </lcf76f155ced4ddcb4097134ff3c332f>
    <TaxCatchAll xmlns="288ab566-b467-4f1f-8e54-03f959b9697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53DDFB94775945AE237CE72CDD117A" ma:contentTypeVersion="15" ma:contentTypeDescription="Create a new document." ma:contentTypeScope="" ma:versionID="e7304d44ad90c5061722b04041352af0">
  <xsd:schema xmlns:xsd="http://www.w3.org/2001/XMLSchema" xmlns:xs="http://www.w3.org/2001/XMLSchema" xmlns:p="http://schemas.microsoft.com/office/2006/metadata/properties" xmlns:ns2="4a28a26e-4709-4836-bbed-17ba13dd9777" xmlns:ns3="288ab566-b467-4f1f-8e54-03f959b96977" targetNamespace="http://schemas.microsoft.com/office/2006/metadata/properties" ma:root="true" ma:fieldsID="9e14f303e79cbc39b733ee3f54d3686c" ns2:_="" ns3:_="">
    <xsd:import namespace="4a28a26e-4709-4836-bbed-17ba13dd9777"/>
    <xsd:import namespace="288ab566-b467-4f1f-8e54-03f959b969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8a26e-4709-4836-bbed-17ba13dd97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da33314-abb7-4c07-9d66-bfa8aefd03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88ab566-b467-4f1f-8e54-03f959b9697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837282-122b-4a08-aa0e-b0c0cd853e7a}" ma:internalName="TaxCatchAll" ma:showField="CatchAllData" ma:web="288ab566-b467-4f1f-8e54-03f959b969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B4A557-7130-42D7-985E-0EA423DF538B}">
  <ds:schemaRefs>
    <ds:schemaRef ds:uri="http://schemas.microsoft.com/office/2006/metadata/properties"/>
    <ds:schemaRef ds:uri="http://schemas.microsoft.com/office/infopath/2007/PartnerControls"/>
    <ds:schemaRef ds:uri="4a28a26e-4709-4836-bbed-17ba13dd9777"/>
    <ds:schemaRef ds:uri="288ab566-b467-4f1f-8e54-03f959b96977"/>
  </ds:schemaRefs>
</ds:datastoreItem>
</file>

<file path=customXml/itemProps2.xml><?xml version="1.0" encoding="utf-8"?>
<ds:datastoreItem xmlns:ds="http://schemas.openxmlformats.org/officeDocument/2006/customXml" ds:itemID="{F7522650-05A4-4B9F-A3E9-9562C138E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28a26e-4709-4836-bbed-17ba13dd9777"/>
    <ds:schemaRef ds:uri="288ab566-b467-4f1f-8e54-03f959b969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359C37-3CE7-43F6-A3C3-84C55C92DE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245</TotalTime>
  <Words>594</Words>
  <Application>Microsoft Office PowerPoint</Application>
  <PresentationFormat>Widescreen</PresentationFormat>
  <Paragraphs>38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Office Theme</vt:lpstr>
      <vt:lpstr>Long term plan 2022/2023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term plan</dc:title>
  <dc:creator>Ethan Hayles</dc:creator>
  <cp:lastModifiedBy>D Wheeler</cp:lastModifiedBy>
  <cp:revision>69</cp:revision>
  <dcterms:created xsi:type="dcterms:W3CDTF">2022-03-15T09:28:24Z</dcterms:created>
  <dcterms:modified xsi:type="dcterms:W3CDTF">2022-08-26T13:16:19Z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0x0101002353DDFB94775945AE237CE72CDD117A</vt:lpwstr>
  </property>
  <property fmtid="{D5CDD505-2E9C-101B-9397-08002B2CF9AE}" pid="3" name="MediaServiceImageTags">
    <vt:lpwstr/>
  </property>
</Properties>
</file>